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Alegreya Sans Black" charset="1" panose="00000A00000000000000"/>
      <p:regular r:id="rId12"/>
    </p:embeddedFont>
    <p:embeddedFont>
      <p:font typeface="Alegreya Sans Black Italics" charset="1" panose="00000A00000000000000"/>
      <p:regular r:id="rId13"/>
    </p:embeddedFont>
    <p:embeddedFont>
      <p:font typeface="Alegreya Sans SC Black" charset="1" panose="00000A00000000000000"/>
      <p:regular r:id="rId14"/>
    </p:embeddedFont>
    <p:embeddedFont>
      <p:font typeface="Alegreya Sans SC Black Italics" charset="1" panose="00000A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06" r="0" b="770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79469" y="1504698"/>
            <a:ext cx="16279831" cy="7216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Alegreya Sans SC Black"/>
              </a:rPr>
              <a:t>Name : </a:t>
            </a:r>
            <a:r>
              <a:rPr lang="en-US" sz="8000" u="sng">
                <a:solidFill>
                  <a:srgbClr val="FFDE59"/>
                </a:solidFill>
                <a:latin typeface="Alegreya Sans SC Black"/>
              </a:rPr>
              <a:t>Faizan Alam</a:t>
            </a:r>
          </a:p>
          <a:p>
            <a:pPr algn="just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Alegreya Sans Black"/>
              </a:rPr>
              <a:t>Roll no. : </a:t>
            </a:r>
            <a:r>
              <a:rPr lang="en-US" sz="8000" u="sng">
                <a:solidFill>
                  <a:srgbClr val="FFDE59"/>
                </a:solidFill>
                <a:latin typeface="Alegreya Sans Black"/>
              </a:rPr>
              <a:t>24</a:t>
            </a:r>
          </a:p>
          <a:p>
            <a:pPr algn="just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Alegreya Sans Black"/>
              </a:rPr>
              <a:t>Class : </a:t>
            </a:r>
            <a:r>
              <a:rPr lang="en-US" sz="8000" u="sng">
                <a:solidFill>
                  <a:srgbClr val="FFDE59"/>
                </a:solidFill>
                <a:latin typeface="Alegreya Sans Black"/>
              </a:rPr>
              <a:t>TY Computer Science</a:t>
            </a:r>
            <a:r>
              <a:rPr lang="en-US" sz="8000">
                <a:solidFill>
                  <a:srgbClr val="FFFFFF"/>
                </a:solidFill>
                <a:latin typeface="Alegreya Sans Black"/>
              </a:rPr>
              <a:t>  </a:t>
            </a:r>
          </a:p>
          <a:p>
            <a:pPr algn="just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Alegreya Sans Black"/>
              </a:rPr>
              <a:t> Subject : </a:t>
            </a:r>
            <a:r>
              <a:rPr lang="en-US" sz="8000" u="sng">
                <a:solidFill>
                  <a:srgbClr val="FFDE59"/>
                </a:solidFill>
                <a:latin typeface="Alegreya Sans Black"/>
              </a:rPr>
              <a:t>503-STQA</a:t>
            </a:r>
          </a:p>
          <a:p>
            <a:pPr algn="just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Alegreya Sans Black"/>
              </a:rPr>
              <a:t>Topic :</a:t>
            </a:r>
            <a:r>
              <a:rPr lang="en-US" sz="8000" u="sng">
                <a:solidFill>
                  <a:srgbClr val="FFFFFF"/>
                </a:solidFill>
                <a:latin typeface="Alegreya Sans Black"/>
              </a:rPr>
              <a:t> </a:t>
            </a:r>
            <a:r>
              <a:rPr lang="en-US" sz="8000" u="sng">
                <a:solidFill>
                  <a:srgbClr val="FFDE59"/>
                </a:solidFill>
                <a:latin typeface="Alegreya Sans Black"/>
              </a:rPr>
              <a:t>Alpha Testing and Beta Testing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06" r="0" b="770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610991" y="904875"/>
            <a:ext cx="13689527" cy="7431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u="sng">
                <a:solidFill>
                  <a:srgbClr val="FFDE59"/>
                </a:solidFill>
                <a:latin typeface="Montserrat Classic Bold"/>
              </a:rPr>
              <a:t>Topics</a:t>
            </a:r>
          </a:p>
          <a:p>
            <a:pPr algn="ctr">
              <a:lnSpc>
                <a:spcPts val="8400"/>
              </a:lnSpc>
            </a:pPr>
          </a:p>
          <a:p>
            <a:pPr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Montserrat Classic Bold"/>
              </a:rPr>
              <a:t>Introduction</a:t>
            </a:r>
          </a:p>
          <a:p>
            <a:pPr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DE59"/>
                </a:solidFill>
                <a:latin typeface="Montserrat Classic Bold"/>
              </a:rPr>
              <a:t>What is Alpha Testing?</a:t>
            </a:r>
          </a:p>
          <a:p>
            <a:pPr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Montserrat Classic Bold"/>
              </a:rPr>
              <a:t>When is Alpha Testing Used?</a:t>
            </a:r>
          </a:p>
          <a:p>
            <a:pPr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DE59"/>
                </a:solidFill>
                <a:latin typeface="Montserrat Classic Bold"/>
              </a:rPr>
              <a:t>What is Beta Testing?</a:t>
            </a:r>
          </a:p>
          <a:p>
            <a:pPr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Montserrat Classic Bold"/>
              </a:rPr>
              <a:t>When is Beta Testing Used?</a:t>
            </a:r>
          </a:p>
          <a:p>
            <a:pPr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FFDE59"/>
                </a:solidFill>
                <a:latin typeface="Montserrat Classic Bold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06" r="0" b="770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590550"/>
            <a:ext cx="14557024" cy="8103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9"/>
              </a:lnSpc>
            </a:pPr>
            <a:r>
              <a:rPr lang="en-US" sz="5199" u="sng">
                <a:solidFill>
                  <a:srgbClr val="FFDE59"/>
                </a:solidFill>
                <a:latin typeface="Montserrat Classic Bold"/>
              </a:rPr>
              <a:t>Introduction</a:t>
            </a:r>
          </a:p>
          <a:p>
            <a:pPr algn="ctr">
              <a:lnSpc>
                <a:spcPts val="7399"/>
              </a:lnSpc>
            </a:pPr>
            <a:r>
              <a:rPr lang="en-US" sz="3699">
                <a:solidFill>
                  <a:srgbClr val="FFFFFF"/>
                </a:solidFill>
                <a:latin typeface="Montserrat Classic Bold"/>
              </a:rPr>
              <a:t>Welcome everyone to our presentation on Alpha and Beta testing!</a:t>
            </a:r>
          </a:p>
          <a:p>
            <a:pPr marL="798829" indent="-399415" lvl="1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Montserrat Classic Bold"/>
              </a:rPr>
              <a:t>In today's world, </a:t>
            </a:r>
            <a:r>
              <a:rPr lang="en-US" sz="3699" u="sng">
                <a:solidFill>
                  <a:srgbClr val="FFDE59"/>
                </a:solidFill>
                <a:latin typeface="Montserrat Classic Bold"/>
              </a:rPr>
              <a:t>software development is a crucial aspect of any business</a:t>
            </a:r>
            <a:r>
              <a:rPr lang="en-US" sz="3699">
                <a:solidFill>
                  <a:srgbClr val="FFFFFF"/>
                </a:solidFill>
                <a:latin typeface="Montserrat Classic Bold"/>
              </a:rPr>
              <a:t>. </a:t>
            </a:r>
          </a:p>
          <a:p>
            <a:pPr marL="798829" indent="-399415" lvl="1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Montserrat Classic Bold"/>
              </a:rPr>
              <a:t>And with the increasing complexity of software applications, it has become necessary to ensure that they are thoroughly tested before being released to the public.</a:t>
            </a:r>
          </a:p>
          <a:p>
            <a:pPr marL="798829" indent="-399415" lvl="1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Montserrat Classic Bold"/>
              </a:rPr>
              <a:t> This is where </a:t>
            </a:r>
            <a:r>
              <a:rPr lang="en-US" sz="3699" u="sng">
                <a:solidFill>
                  <a:srgbClr val="FFDE59"/>
                </a:solidFill>
                <a:latin typeface="Montserrat Classic Bold"/>
              </a:rPr>
              <a:t>Alpha and Beta testing</a:t>
            </a:r>
            <a:r>
              <a:rPr lang="en-US" sz="3699">
                <a:solidFill>
                  <a:srgbClr val="FFFFFF"/>
                </a:solidFill>
                <a:latin typeface="Montserrat Classic Bold"/>
              </a:rPr>
              <a:t> come in.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06" r="0" b="770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0936840" y="1670794"/>
            <a:ext cx="6716860" cy="6716860"/>
          </a:xfrm>
          <a:custGeom>
            <a:avLst/>
            <a:gdLst/>
            <a:ahLst/>
            <a:cxnLst/>
            <a:rect r="r" b="b" t="t" l="l"/>
            <a:pathLst>
              <a:path h="6716860" w="6716860">
                <a:moveTo>
                  <a:pt x="0" y="0"/>
                </a:moveTo>
                <a:lnTo>
                  <a:pt x="6716860" y="0"/>
                </a:lnTo>
                <a:lnTo>
                  <a:pt x="6716860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86413"/>
            <a:ext cx="9474837" cy="7733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u="sng">
                <a:solidFill>
                  <a:srgbClr val="FFDE59"/>
                </a:solidFill>
                <a:latin typeface="Montserrat Classic Bold"/>
              </a:rPr>
              <a:t>What is Alpha Testing?</a:t>
            </a:r>
          </a:p>
          <a:p>
            <a:pPr algn="ctr">
              <a:lnSpc>
                <a:spcPts val="7000"/>
              </a:lnSpc>
            </a:pP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 Classic Bold"/>
              </a:rPr>
              <a:t>Alpha testing is a type of software testing that is </a:t>
            </a:r>
            <a:r>
              <a:rPr lang="en-US" sz="3500" u="sng">
                <a:solidFill>
                  <a:srgbClr val="FFDE59"/>
                </a:solidFill>
                <a:latin typeface="Montserrat Classic Bold"/>
              </a:rPr>
              <a:t>conducted internally by the developers</a:t>
            </a:r>
            <a:r>
              <a:rPr lang="en-US" sz="3500">
                <a:solidFill>
                  <a:srgbClr val="FFFFFF"/>
                </a:solidFill>
                <a:latin typeface="Montserrat Classic Bold"/>
              </a:rPr>
              <a:t> before releasing the product to the market. </a:t>
            </a:r>
          </a:p>
          <a:p>
            <a:pPr marL="710088" indent="-355044" lvl="1">
              <a:lnSpc>
                <a:spcPts val="4604"/>
              </a:lnSpc>
              <a:buFont typeface="Arial"/>
              <a:buChar char="•"/>
            </a:pPr>
            <a:r>
              <a:rPr lang="en-US" sz="3288">
                <a:solidFill>
                  <a:srgbClr val="FFFFFF"/>
                </a:solidFill>
                <a:latin typeface="Montserrat Classic Bold"/>
              </a:rPr>
              <a:t>It is usually done in a controlled environment.</a:t>
            </a:r>
          </a:p>
          <a:p>
            <a:pPr marL="710088" indent="-355044" lvl="1">
              <a:lnSpc>
                <a:spcPts val="4604"/>
              </a:lnSpc>
              <a:buFont typeface="Arial"/>
              <a:buChar char="•"/>
            </a:pPr>
            <a:r>
              <a:rPr lang="en-US" sz="3288">
                <a:solidFill>
                  <a:srgbClr val="FFFFFF"/>
                </a:solidFill>
                <a:latin typeface="Montserrat Classic Bold"/>
              </a:rPr>
              <a:t>The purpose of alpha testing is to identify any issues with the software and fix them before it is released to the public.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06" r="0" b="770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69847" y="1346807"/>
            <a:ext cx="11041711" cy="7778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u="sng">
                <a:solidFill>
                  <a:srgbClr val="FFDE59"/>
                </a:solidFill>
                <a:latin typeface="Montserrat Classic Bold"/>
              </a:rPr>
              <a:t>When is Alpha Testing Used?</a:t>
            </a:r>
          </a:p>
          <a:p>
            <a:pPr algn="ctr">
              <a:lnSpc>
                <a:spcPts val="5599"/>
              </a:lnSpc>
            </a:pP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 Classic"/>
              </a:rPr>
              <a:t>I</a:t>
            </a:r>
            <a:r>
              <a:rPr lang="en-US" sz="3500">
                <a:solidFill>
                  <a:srgbClr val="FFFFFF"/>
                </a:solidFill>
                <a:latin typeface="Montserrat Classic Bold"/>
              </a:rPr>
              <a:t>magine you are building a </a:t>
            </a:r>
            <a:r>
              <a:rPr lang="en-US" sz="3500">
                <a:solidFill>
                  <a:srgbClr val="FFBD59"/>
                </a:solidFill>
                <a:latin typeface="Montserrat Classic Bold"/>
              </a:rPr>
              <a:t>new mobile app</a:t>
            </a:r>
            <a:r>
              <a:rPr lang="en-US" sz="3500">
                <a:solidFill>
                  <a:srgbClr val="FFFFFF"/>
                </a:solidFill>
                <a:latin typeface="Montserrat Classic Bold"/>
              </a:rPr>
              <a:t>. </a:t>
            </a: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 Classic Bold"/>
              </a:rPr>
              <a:t>You would conduct alpha testing to ensure that the app functions properly on different devices.</a:t>
            </a:r>
          </a:p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 Classic Bold"/>
              </a:rPr>
              <a:t>This would include </a:t>
            </a:r>
            <a:r>
              <a:rPr lang="en-US" sz="3500">
                <a:solidFill>
                  <a:srgbClr val="FFDE59"/>
                </a:solidFill>
                <a:latin typeface="Montserrat Classic Bold"/>
              </a:rPr>
              <a:t>testing for crashes, freezes, and other performance issues</a:t>
            </a:r>
            <a:r>
              <a:rPr lang="en-US" sz="3500">
                <a:solidFill>
                  <a:srgbClr val="FFFFFF"/>
                </a:solidFill>
                <a:latin typeface="Montserrat Classic Bold"/>
              </a:rPr>
              <a:t>. </a:t>
            </a:r>
          </a:p>
          <a:p>
            <a:pPr algn="l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FFFFFF"/>
                </a:solidFill>
                <a:latin typeface="Montserrat Classic Bold"/>
              </a:rPr>
              <a:t>By identifying and addressing these issues during alpha testing, you can improve the overall user experience and increase the chances of a successful launch.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2167483" y="2626883"/>
            <a:ext cx="5434717" cy="5434717"/>
          </a:xfrm>
          <a:custGeom>
            <a:avLst/>
            <a:gdLst/>
            <a:ahLst/>
            <a:cxnLst/>
            <a:rect r="r" b="b" t="t" l="l"/>
            <a:pathLst>
              <a:path h="5434717" w="5434717">
                <a:moveTo>
                  <a:pt x="0" y="0"/>
                </a:moveTo>
                <a:lnTo>
                  <a:pt x="5434717" y="0"/>
                </a:lnTo>
                <a:lnTo>
                  <a:pt x="5434717" y="5434717"/>
                </a:lnTo>
                <a:lnTo>
                  <a:pt x="0" y="54347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06" r="0" b="770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07059" y="1582707"/>
            <a:ext cx="10933880" cy="7399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u="sng">
                <a:solidFill>
                  <a:srgbClr val="FFDE59"/>
                </a:solidFill>
                <a:latin typeface="Montserrat Classic Bold"/>
              </a:rPr>
              <a:t>What is Beta Testing?</a:t>
            </a:r>
          </a:p>
          <a:p>
            <a:pPr algn="ctr">
              <a:lnSpc>
                <a:spcPts val="7000"/>
              </a:lnSpc>
            </a:pP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Montserrat Classic Bold"/>
              </a:rPr>
              <a:t>Beta testing is </a:t>
            </a:r>
            <a:r>
              <a:rPr lang="en-US" sz="3999" u="sng">
                <a:solidFill>
                  <a:srgbClr val="FFDE59"/>
                </a:solidFill>
                <a:latin typeface="Montserrat Classic Bold"/>
              </a:rPr>
              <a:t>a type of software testing that occurs after alpha testing</a:t>
            </a:r>
            <a:r>
              <a:rPr lang="en-US" sz="3999" u="sng">
                <a:solidFill>
                  <a:srgbClr val="FFFFFF"/>
                </a:solidFill>
                <a:latin typeface="Montserrat Classic Bold"/>
              </a:rPr>
              <a:t> </a:t>
            </a:r>
            <a:r>
              <a:rPr lang="en-US" sz="3999">
                <a:solidFill>
                  <a:srgbClr val="FFFFFF"/>
                </a:solidFill>
                <a:latin typeface="Montserrat Classic Bold"/>
              </a:rPr>
              <a:t>and before the final release of a product. </a:t>
            </a:r>
          </a:p>
          <a:p>
            <a:pPr algn="l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Montserrat Classic Bold"/>
              </a:rPr>
              <a:t>It involves releasing the product to a limited number of external users who test it in a real-world environment.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829230" y="2291339"/>
            <a:ext cx="5692459" cy="5692459"/>
          </a:xfrm>
          <a:custGeom>
            <a:avLst/>
            <a:gdLst/>
            <a:ahLst/>
            <a:cxnLst/>
            <a:rect r="r" b="b" t="t" l="l"/>
            <a:pathLst>
              <a:path h="5692459" w="5692459">
                <a:moveTo>
                  <a:pt x="0" y="0"/>
                </a:moveTo>
                <a:lnTo>
                  <a:pt x="5692458" y="0"/>
                </a:lnTo>
                <a:lnTo>
                  <a:pt x="5692458" y="5692459"/>
                </a:lnTo>
                <a:lnTo>
                  <a:pt x="0" y="5692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06" r="0" b="770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31327" y="1481863"/>
            <a:ext cx="11365206" cy="7218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u="sng">
                <a:solidFill>
                  <a:srgbClr val="FFDE59"/>
                </a:solidFill>
                <a:latin typeface="Montserrat Classic Bold"/>
              </a:rPr>
              <a:t>When is Beta Testing Used?</a:t>
            </a:r>
          </a:p>
          <a:p>
            <a:pPr algn="ctr">
              <a:lnSpc>
                <a:spcPts val="5599"/>
              </a:lnSpc>
            </a:pP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Montserrat Classic"/>
              </a:rPr>
              <a:t>Beta testing allows for </a:t>
            </a:r>
            <a:r>
              <a:rPr lang="en-US" sz="3999" u="sng">
                <a:solidFill>
                  <a:srgbClr val="FFDE59"/>
                </a:solidFill>
                <a:latin typeface="Montserrat Classic"/>
              </a:rPr>
              <a:t>feedback from actual end-users</a:t>
            </a:r>
            <a:r>
              <a:rPr lang="en-US" sz="3999">
                <a:solidFill>
                  <a:srgbClr val="FFFFFF"/>
                </a:solidFill>
                <a:latin typeface="Montserrat Classic"/>
              </a:rPr>
              <a:t>. This feedback can be invaluable in identifying bugs and usability</a:t>
            </a: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Montserrat Classic"/>
              </a:rPr>
              <a:t>This type of testing </a:t>
            </a:r>
            <a:r>
              <a:rPr lang="en-US" sz="3999" u="sng">
                <a:solidFill>
                  <a:srgbClr val="FFDE59"/>
                </a:solidFill>
                <a:latin typeface="Montserrat Classic"/>
              </a:rPr>
              <a:t>helps developers identify any remaining bugs or issues</a:t>
            </a:r>
            <a:r>
              <a:rPr lang="en-US" sz="3999">
                <a:solidFill>
                  <a:srgbClr val="FFFFFF"/>
                </a:solidFill>
                <a:latin typeface="Montserrat Classic"/>
              </a:rPr>
              <a:t> before the software is released to the general public.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2249426" y="2475193"/>
            <a:ext cx="5336614" cy="5336614"/>
          </a:xfrm>
          <a:custGeom>
            <a:avLst/>
            <a:gdLst/>
            <a:ahLst/>
            <a:cxnLst/>
            <a:rect r="r" b="b" t="t" l="l"/>
            <a:pathLst>
              <a:path h="5336614" w="5336614">
                <a:moveTo>
                  <a:pt x="0" y="0"/>
                </a:moveTo>
                <a:lnTo>
                  <a:pt x="5336614" y="0"/>
                </a:lnTo>
                <a:lnTo>
                  <a:pt x="5336614" y="5336614"/>
                </a:lnTo>
                <a:lnTo>
                  <a:pt x="0" y="53366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06" r="0" b="770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541993" y="923925"/>
            <a:ext cx="15204014" cy="7746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spc="10" u="sng">
                <a:solidFill>
                  <a:srgbClr val="FFDE59"/>
                </a:solidFill>
                <a:latin typeface="Montserrat Classic Bold"/>
              </a:rPr>
              <a:t>Conclusion</a:t>
            </a:r>
          </a:p>
          <a:p>
            <a:pPr algn="ctr">
              <a:lnSpc>
                <a:spcPts val="7000"/>
              </a:lnSpc>
            </a:pPr>
          </a:p>
          <a:p>
            <a:pPr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7">
                <a:solidFill>
                  <a:srgbClr val="FFFFFF"/>
                </a:solidFill>
                <a:latin typeface="Montserrat Classic Bold"/>
              </a:rPr>
              <a:t>In conclusion, alpha and beta testing are crucial components of software development that help ensure the quality and reliability of a product.</a:t>
            </a:r>
          </a:p>
          <a:p>
            <a:pPr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7">
                <a:solidFill>
                  <a:srgbClr val="FFFFFF"/>
                </a:solidFill>
                <a:latin typeface="Montserrat Classic Bold"/>
              </a:rPr>
              <a:t>Alpha testing is typically performed by developers in-house and focuses on identifying bugs and issues before the product is released to beta testers or the public. </a:t>
            </a:r>
          </a:p>
          <a:p>
            <a:pPr marL="755651" indent="-377825" lvl="1">
              <a:lnSpc>
                <a:spcPts val="5250"/>
              </a:lnSpc>
              <a:buFont typeface="Arial"/>
              <a:buChar char="•"/>
            </a:pPr>
            <a:r>
              <a:rPr lang="en-US" sz="3500" spc="7">
                <a:solidFill>
                  <a:srgbClr val="FFFFFF"/>
                </a:solidFill>
                <a:latin typeface="Montserrat Classic Bold"/>
              </a:rPr>
              <a:t>Beta testing, on the other hand, involves real users testing the product in a live environment and providing feedback to improve its functionality and user experience.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06" r="0" b="7706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151997" y="3994168"/>
            <a:ext cx="5984007" cy="1908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9"/>
              </a:lnSpc>
              <a:spcBef>
                <a:spcPct val="0"/>
              </a:spcBef>
            </a:pPr>
            <a:r>
              <a:rPr lang="en-US" sz="9999" u="sng">
                <a:solidFill>
                  <a:srgbClr val="FFFFFF"/>
                </a:solidFill>
                <a:latin typeface="Alegreya Sans SC Black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DAFnwcbXLIU</dc:identifier>
  <dcterms:modified xsi:type="dcterms:W3CDTF">2011-08-01T06:04:30Z</dcterms:modified>
  <cp:revision>1</cp:revision>
  <dc:title>Alpha Testing and Beta Testing</dc:title>
</cp:coreProperties>
</file>

<file path=docProps/thumbnail.jpeg>
</file>